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67" r:id="rId7"/>
    <p:sldId id="261" r:id="rId8"/>
    <p:sldId id="271" r:id="rId9"/>
    <p:sldId id="268" r:id="rId10"/>
    <p:sldId id="273" r:id="rId11"/>
    <p:sldId id="262" r:id="rId12"/>
    <p:sldId id="272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27.9.2020.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fc3500e3-9d67-4608-9fec-6e95fa264764/assets/audio/1_6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fc3500e3-9d67-4608-9fec-6e95fa264764/assets/audio/unit_1_lesson_5_mg_2-01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48gvkepj20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With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from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start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ea typeface="Cambria" panose="02040503050406030204" pitchFamily="18" charset="0"/>
                <a:cs typeface="+mj-cs"/>
              </a:rPr>
              <a:t>Parenting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2674" y="636801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7" y="636800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012674" y="1035587"/>
            <a:ext cx="6854862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drugom zadatku opiši osobu iz rečenice navedenim pridjevima.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61" y="1602438"/>
            <a:ext cx="10736475" cy="483141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4729A50-9466-49B4-BB35-0B2C6686DD65}"/>
              </a:ext>
            </a:extLst>
          </p:cNvPr>
          <p:cNvSpPr txBox="1">
            <a:spLocks/>
          </p:cNvSpPr>
          <p:nvPr/>
        </p:nvSpPr>
        <p:spPr>
          <a:xfrm>
            <a:off x="7920012" y="2980738"/>
            <a:ext cx="163161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optimistic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1A9B78-067B-4C2D-B624-8CB145C0706C}"/>
              </a:ext>
            </a:extLst>
          </p:cNvPr>
          <p:cNvSpPr txBox="1">
            <a:spLocks/>
          </p:cNvSpPr>
          <p:nvPr/>
        </p:nvSpPr>
        <p:spPr>
          <a:xfrm>
            <a:off x="7275069" y="3344243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flexible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2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5545CEA-96D4-45F4-90EF-B83ABE311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7" y="636800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912CE476-FBBC-43A6-BD78-C0964DB89B64}"/>
              </a:ext>
            </a:extLst>
          </p:cNvPr>
          <p:cNvSpPr txBox="1">
            <a:spLocks/>
          </p:cNvSpPr>
          <p:nvPr/>
        </p:nvSpPr>
        <p:spPr>
          <a:xfrm>
            <a:off x="5012674" y="636800"/>
            <a:ext cx="6019800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trećem zadatku nadopuni rečenice pridjevima iz drugog zadatka.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50DE04D-B0FB-408A-9C89-74C9D2525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58" y="1828294"/>
            <a:ext cx="11608883" cy="3942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DEDCF08-356D-47F5-A0C9-5E5E5027176C}"/>
              </a:ext>
            </a:extLst>
          </p:cNvPr>
          <p:cNvSpPr txBox="1">
            <a:spLocks/>
          </p:cNvSpPr>
          <p:nvPr/>
        </p:nvSpPr>
        <p:spPr>
          <a:xfrm>
            <a:off x="5688374" y="2553838"/>
            <a:ext cx="129999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optimistic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4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D4F807A-67FA-4238-B431-057652C7E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8794" cy="6858000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539AB0A-8A25-4C2C-A996-5B9ED5539329}"/>
              </a:ext>
            </a:extLst>
          </p:cNvPr>
          <p:cNvSpPr txBox="1">
            <a:spLocks/>
          </p:cNvSpPr>
          <p:nvPr/>
        </p:nvSpPr>
        <p:spPr>
          <a:xfrm>
            <a:off x="5108794" y="2558097"/>
            <a:ext cx="6751669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Zapiši svoje mišljenje o ponuđenim tvrdnjama u vezi s roditeljima prema predlošku. Navedi njihove dobre i loše strane. </a:t>
            </a:r>
          </a:p>
        </p:txBody>
      </p:sp>
    </p:spTree>
    <p:extLst>
      <p:ext uri="{BB962C8B-B14F-4D97-AF65-F5344CB8AC3E}">
        <p14:creationId xmlns:p14="http://schemas.microsoft.com/office/powerpoint/2010/main" val="258131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40" y="17970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80" y="2330068"/>
            <a:ext cx="10624839" cy="37752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273040" y="752703"/>
            <a:ext cx="6019800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your opinion, are the statements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</a:t>
            </a:r>
            <a:r>
              <a:rPr lang="en-US" sz="2000" b="1" dirty="0"/>
              <a:t> true or false?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Po tvom mišljenju, jesu li rečenice u 1. zadatku točne ili netočne?</a:t>
            </a:r>
          </a:p>
        </p:txBody>
      </p:sp>
    </p:spTree>
    <p:extLst>
      <p:ext uri="{BB962C8B-B14F-4D97-AF65-F5344CB8AC3E}">
        <p14:creationId xmlns:p14="http://schemas.microsoft.com/office/powerpoint/2010/main" val="1579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1B97993-F3DA-4B58-A3CA-6006315082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2" y="2704925"/>
            <a:ext cx="11148656" cy="38248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B67B46A-32B4-49D2-AFDF-5138F1264A48}"/>
              </a:ext>
            </a:extLst>
          </p:cNvPr>
          <p:cNvSpPr txBox="1">
            <a:spLocks/>
          </p:cNvSpPr>
          <p:nvPr/>
        </p:nvSpPr>
        <p:spPr>
          <a:xfrm>
            <a:off x="484742" y="328215"/>
            <a:ext cx="11148656" cy="2376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2, l</a:t>
            </a:r>
            <a:r>
              <a:rPr lang="en-US" sz="2000" b="1" dirty="0" err="1"/>
              <a:t>isten</a:t>
            </a:r>
            <a:r>
              <a:rPr lang="en-US" sz="2000" b="1" dirty="0"/>
              <a:t> to a psychologist explaining how</a:t>
            </a:r>
            <a:r>
              <a:rPr lang="hr-HR" sz="2000" b="1" dirty="0"/>
              <a:t> </a:t>
            </a:r>
            <a:r>
              <a:rPr lang="en-US" sz="2000" b="1" dirty="0"/>
              <a:t>family life has changed since the 1960s.</a:t>
            </a:r>
            <a:r>
              <a:rPr lang="hr-HR" sz="2000" b="1" dirty="0"/>
              <a:t> </a:t>
            </a:r>
            <a:r>
              <a:rPr lang="en-US" sz="2000" b="1" dirty="0"/>
              <a:t>Number the topics she discusses</a:t>
            </a:r>
            <a:r>
              <a:rPr lang="hr-HR" sz="2000" b="1" dirty="0"/>
              <a:t> </a:t>
            </a:r>
            <a:r>
              <a:rPr lang="en-US" sz="2000" b="1" dirty="0"/>
              <a:t>as you hear them.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U drugom zadatku poslušaj zvučni zapis na sljedećoj poveznici u kojemu psihologinja objašnjava koliko se obiteljski život promijenio od 1960-ih. Tijekom slušanja učenici poredaj  odslušane teme pravilnim redoslijedom.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https://www.e-sfera.hr/dodatni-digitalni-sadrzaji/fc3500e3-9d67-4608-9fec-6e95fa264764/assets/audio/1_6.mp3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07_05_Parenting_01">
            <a:hlinkClick r:id="" action="ppaction://media"/>
            <a:extLst>
              <a:ext uri="{FF2B5EF4-FFF2-40B4-BE49-F238E27FC236}">
                <a16:creationId xmlns:a16="http://schemas.microsoft.com/office/drawing/2014/main" id="{C95B4E9F-015B-4BD2-B0D3-26AC0208F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87788" y="1923361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A8E597F-FEEE-478F-B036-2B6C2E1D1273}"/>
              </a:ext>
            </a:extLst>
          </p:cNvPr>
          <p:cNvSpPr txBox="1">
            <a:spLocks/>
          </p:cNvSpPr>
          <p:nvPr/>
        </p:nvSpPr>
        <p:spPr>
          <a:xfrm>
            <a:off x="10190601" y="1828093"/>
            <a:ext cx="4175666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Provjeri!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B65E25A-D962-4547-8B8D-9289C2987D96}"/>
              </a:ext>
            </a:extLst>
          </p:cNvPr>
          <p:cNvSpPr txBox="1">
            <a:spLocks/>
          </p:cNvSpPr>
          <p:nvPr/>
        </p:nvSpPr>
        <p:spPr>
          <a:xfrm>
            <a:off x="6517982" y="6104251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F4F8FB2-CEC5-484A-9C99-9D0CBC494A36}"/>
              </a:ext>
            </a:extLst>
          </p:cNvPr>
          <p:cNvSpPr txBox="1">
            <a:spLocks/>
          </p:cNvSpPr>
          <p:nvPr/>
        </p:nvSpPr>
        <p:spPr>
          <a:xfrm>
            <a:off x="6517982" y="5549740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A44212F-B98B-4B18-8952-2E650AE8DB93}"/>
              </a:ext>
            </a:extLst>
          </p:cNvPr>
          <p:cNvSpPr txBox="1">
            <a:spLocks/>
          </p:cNvSpPr>
          <p:nvPr/>
        </p:nvSpPr>
        <p:spPr>
          <a:xfrm>
            <a:off x="6517982" y="4990096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FEAE273-0629-432C-9B6E-1614461B221E}"/>
              </a:ext>
            </a:extLst>
          </p:cNvPr>
          <p:cNvSpPr txBox="1">
            <a:spLocks/>
          </p:cNvSpPr>
          <p:nvPr/>
        </p:nvSpPr>
        <p:spPr>
          <a:xfrm>
            <a:off x="6517981" y="4452754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9F2DCB4-1191-4859-AF39-0052C79E5E09}"/>
              </a:ext>
            </a:extLst>
          </p:cNvPr>
          <p:cNvSpPr txBox="1">
            <a:spLocks/>
          </p:cNvSpPr>
          <p:nvPr/>
        </p:nvSpPr>
        <p:spPr>
          <a:xfrm>
            <a:off x="6517981" y="5823840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F70553-79C0-4E11-88C0-C26E31CDCACA}"/>
              </a:ext>
            </a:extLst>
          </p:cNvPr>
          <p:cNvSpPr txBox="1">
            <a:spLocks/>
          </p:cNvSpPr>
          <p:nvPr/>
        </p:nvSpPr>
        <p:spPr>
          <a:xfrm>
            <a:off x="6517980" y="5264196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6CD4D5A-D3F6-48DD-AA0A-F141B1459D01}"/>
              </a:ext>
            </a:extLst>
          </p:cNvPr>
          <p:cNvSpPr txBox="1">
            <a:spLocks/>
          </p:cNvSpPr>
          <p:nvPr/>
        </p:nvSpPr>
        <p:spPr>
          <a:xfrm>
            <a:off x="6517979" y="4718270"/>
            <a:ext cx="5554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6951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40" y="17970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" y="0"/>
            <a:ext cx="5113339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77" y="752703"/>
            <a:ext cx="5070463" cy="56176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716337" y="608218"/>
            <a:ext cx="5576503" cy="2519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5. </a:t>
            </a: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practice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pronunciation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Pogledaj riječi u 5. zadatku. Poslušaj zvučni zapis na sljedećoj poveznici i uvježbaj izgovor.</a:t>
            </a:r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https://www.e-sfera.hr/dodatni-digitalni-sadrzaji/fc3500e3-9d67-4608-9fec-6e95fa264764/assets/audio/unit_1_lesson_5_mg_2-01.mp3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07_05_Parenting_02_Pronunciation">
            <a:hlinkClick r:id="" action="ppaction://media"/>
            <a:extLst>
              <a:ext uri="{FF2B5EF4-FFF2-40B4-BE49-F238E27FC236}">
                <a16:creationId xmlns:a16="http://schemas.microsoft.com/office/drawing/2014/main" id="{92F258AA-4CE7-4C36-B265-F2432E9C28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80993" y="1707556"/>
            <a:ext cx="609600" cy="6096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666BA78-F00D-4880-B1DD-9D1CF5F011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4727" y="3956512"/>
            <a:ext cx="4039721" cy="1867418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9A96C47-53E4-4C39-8FD7-D459F567A07B}"/>
              </a:ext>
            </a:extLst>
          </p:cNvPr>
          <p:cNvSpPr txBox="1">
            <a:spLocks/>
          </p:cNvSpPr>
          <p:nvPr/>
        </p:nvSpPr>
        <p:spPr>
          <a:xfrm>
            <a:off x="6263079" y="3038707"/>
            <a:ext cx="4039721" cy="2518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U okviru PRONUNCIATION TIP ti se nalazi koristan savjet kako što bolje izgovoriti glas /w/.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4C3B988-9AB5-4393-BF40-FA1404C03AB4}"/>
              </a:ext>
            </a:extLst>
          </p:cNvPr>
          <p:cNvSpPr txBox="1">
            <a:spLocks/>
          </p:cNvSpPr>
          <p:nvPr/>
        </p:nvSpPr>
        <p:spPr>
          <a:xfrm>
            <a:off x="5568655" y="5907084"/>
            <a:ext cx="6614065" cy="771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što te riječi znače? 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940F78B-55D8-48C1-8008-6AC54BDB2BD8}"/>
              </a:ext>
            </a:extLst>
          </p:cNvPr>
          <p:cNvSpPr txBox="1">
            <a:spLocks/>
          </p:cNvSpPr>
          <p:nvPr/>
        </p:nvSpPr>
        <p:spPr>
          <a:xfrm>
            <a:off x="1461806" y="1968288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KVALITETA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97B94C7-E1EC-479B-BA6D-AB4F41CE1A7D}"/>
              </a:ext>
            </a:extLst>
          </p:cNvPr>
          <p:cNvSpPr txBox="1">
            <a:spLocks/>
          </p:cNvSpPr>
          <p:nvPr/>
        </p:nvSpPr>
        <p:spPr>
          <a:xfrm>
            <a:off x="1845132" y="2793885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JEDNAKO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540E402-49EE-4CD6-B09F-62E2D5DC5A7B}"/>
              </a:ext>
            </a:extLst>
          </p:cNvPr>
          <p:cNvSpPr txBox="1">
            <a:spLocks/>
          </p:cNvSpPr>
          <p:nvPr/>
        </p:nvSpPr>
        <p:spPr>
          <a:xfrm>
            <a:off x="2473410" y="4169314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ZAPADNI SVIJET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3C56719-212B-4C6D-B545-A17154ACF723}"/>
              </a:ext>
            </a:extLst>
          </p:cNvPr>
          <p:cNvSpPr txBox="1">
            <a:spLocks/>
          </p:cNvSpPr>
          <p:nvPr/>
        </p:nvSpPr>
        <p:spPr>
          <a:xfrm>
            <a:off x="1578891" y="4754788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SPREMAN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BEB3134-0E5A-44B6-BE4E-98F806DEFCBE}"/>
              </a:ext>
            </a:extLst>
          </p:cNvPr>
          <p:cNvSpPr txBox="1">
            <a:spLocks/>
          </p:cNvSpPr>
          <p:nvPr/>
        </p:nvSpPr>
        <p:spPr>
          <a:xfrm>
            <a:off x="1851428" y="5879501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DOK</a:t>
            </a:r>
          </a:p>
        </p:txBody>
      </p:sp>
    </p:spTree>
    <p:extLst>
      <p:ext uri="{BB962C8B-B14F-4D97-AF65-F5344CB8AC3E}">
        <p14:creationId xmlns:p14="http://schemas.microsoft.com/office/powerpoint/2010/main" val="319335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2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  <p:bldP spid="6" grpId="0"/>
      <p:bldP spid="8" grpId="0"/>
      <p:bldP spid="9" grpId="0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40" y="17970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24" y="1994052"/>
            <a:ext cx="9766152" cy="45700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273039" y="752703"/>
            <a:ext cx="6751669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3,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f</a:t>
            </a:r>
            <a:r>
              <a:rPr lang="en-US" sz="2000" b="1" dirty="0"/>
              <a:t>ill in the gaps with the words from the box.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U trećem zadatku nadopuni rečenice riječima koje nedostaju!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61E0498-0CB2-4477-A010-F2FC15C73C3D}"/>
              </a:ext>
            </a:extLst>
          </p:cNvPr>
          <p:cNvSpPr txBox="1">
            <a:spLocks/>
          </p:cNvSpPr>
          <p:nvPr/>
        </p:nvSpPr>
        <p:spPr>
          <a:xfrm>
            <a:off x="3665179" y="4279082"/>
            <a:ext cx="216421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quality</a:t>
            </a:r>
            <a:r>
              <a:rPr lang="hr-HR" sz="2200" i="1" dirty="0">
                <a:solidFill>
                  <a:srgbClr val="FF0000"/>
                </a:solidFill>
              </a:rPr>
              <a:t> time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27B8032-C74F-4A10-A934-7DC6AB5D36C9}"/>
              </a:ext>
            </a:extLst>
          </p:cNvPr>
          <p:cNvSpPr txBox="1">
            <a:spLocks/>
          </p:cNvSpPr>
          <p:nvPr/>
        </p:nvSpPr>
        <p:spPr>
          <a:xfrm>
            <a:off x="2941504" y="4536601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share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2D50933-AAFE-40CC-9517-C8F042538508}"/>
              </a:ext>
            </a:extLst>
          </p:cNvPr>
          <p:cNvSpPr txBox="1">
            <a:spLocks/>
          </p:cNvSpPr>
          <p:nvPr/>
        </p:nvSpPr>
        <p:spPr>
          <a:xfrm>
            <a:off x="6838442" y="4597601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responsibilities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4A96C19-1E79-4C6C-B5C7-CAC8114845C6}"/>
              </a:ext>
            </a:extLst>
          </p:cNvPr>
          <p:cNvSpPr txBox="1">
            <a:spLocks/>
          </p:cNvSpPr>
          <p:nvPr/>
        </p:nvSpPr>
        <p:spPr>
          <a:xfrm>
            <a:off x="2656133" y="4839565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get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married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6BBA5D2-32E5-4950-9DEF-0DAD259DC254}"/>
              </a:ext>
            </a:extLst>
          </p:cNvPr>
          <p:cNvSpPr txBox="1">
            <a:spLocks/>
          </p:cNvSpPr>
          <p:nvPr/>
        </p:nvSpPr>
        <p:spPr>
          <a:xfrm>
            <a:off x="4386783" y="5080967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unmarried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17D817B-5291-4170-8BF6-2734D02A87DB}"/>
              </a:ext>
            </a:extLst>
          </p:cNvPr>
          <p:cNvSpPr txBox="1">
            <a:spLocks/>
          </p:cNvSpPr>
          <p:nvPr/>
        </p:nvSpPr>
        <p:spPr>
          <a:xfrm>
            <a:off x="2854050" y="5311351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single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A5475F6-1137-439B-81CA-FBE2C3FDA21E}"/>
              </a:ext>
            </a:extLst>
          </p:cNvPr>
          <p:cNvSpPr txBox="1">
            <a:spLocks/>
          </p:cNvSpPr>
          <p:nvPr/>
        </p:nvSpPr>
        <p:spPr>
          <a:xfrm>
            <a:off x="3141491" y="5557901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creative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4E99CDF-D0C1-4087-A529-328E7CF35F7B}"/>
              </a:ext>
            </a:extLst>
          </p:cNvPr>
          <p:cNvSpPr txBox="1">
            <a:spLocks/>
          </p:cNvSpPr>
          <p:nvPr/>
        </p:nvSpPr>
        <p:spPr>
          <a:xfrm>
            <a:off x="3647958" y="5831538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outdoors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9EF1816-0B57-4C72-9020-11F51376FC20}"/>
              </a:ext>
            </a:extLst>
          </p:cNvPr>
          <p:cNvSpPr txBox="1">
            <a:spLocks/>
          </p:cNvSpPr>
          <p:nvPr/>
        </p:nvSpPr>
        <p:spPr>
          <a:xfrm>
            <a:off x="7709972" y="5836764"/>
            <a:ext cx="16763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screen time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5729C38-12E1-406D-83E0-67B04B105B1F}"/>
              </a:ext>
            </a:extLst>
          </p:cNvPr>
          <p:cNvSpPr txBox="1">
            <a:spLocks/>
          </p:cNvSpPr>
          <p:nvPr/>
        </p:nvSpPr>
        <p:spPr>
          <a:xfrm>
            <a:off x="3610693" y="6088016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suitable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41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4DAAB93E-6EF9-4B6E-B24D-6AECEF04F6D2}"/>
              </a:ext>
            </a:extLst>
          </p:cNvPr>
          <p:cNvSpPr txBox="1">
            <a:spLocks/>
          </p:cNvSpPr>
          <p:nvPr/>
        </p:nvSpPr>
        <p:spPr>
          <a:xfrm>
            <a:off x="212764" y="105404"/>
            <a:ext cx="6614065" cy="544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Prepoznaješ li sve riječi i izraze iz zadatka?</a:t>
            </a:r>
          </a:p>
          <a:p>
            <a:pPr marL="0" indent="0">
              <a:buNone/>
            </a:pPr>
            <a:r>
              <a:rPr lang="en-US" sz="2000" b="1" dirty="0"/>
              <a:t>screen time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quality time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child care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a</a:t>
            </a:r>
            <a:r>
              <a:rPr lang="en-US" sz="2000" b="1" dirty="0" err="1"/>
              <a:t>verage</a:t>
            </a:r>
            <a:r>
              <a:rPr lang="hr-HR" sz="2000" b="1" dirty="0"/>
              <a:t> </a:t>
            </a:r>
            <a:r>
              <a:rPr lang="en-US" sz="2000" b="1" dirty="0"/>
              <a:t>age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share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o</a:t>
            </a:r>
            <a:r>
              <a:rPr lang="en-US" sz="2000" b="1" dirty="0" err="1"/>
              <a:t>utdoors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esponsibilities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suitable</a:t>
            </a:r>
          </a:p>
          <a:p>
            <a:pPr marL="0" indent="0">
              <a:buNone/>
            </a:pPr>
            <a:r>
              <a:rPr lang="hr-HR" sz="2000" b="1" dirty="0"/>
              <a:t>u</a:t>
            </a:r>
            <a:r>
              <a:rPr lang="en-US" sz="2000" b="1" dirty="0" err="1"/>
              <a:t>nmarried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household</a:t>
            </a:r>
            <a:endParaRPr lang="hr-HR" sz="2000" b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EF101DA-1820-4A0E-8D2E-C220F567761F}"/>
              </a:ext>
            </a:extLst>
          </p:cNvPr>
          <p:cNvSpPr txBox="1">
            <a:spLocks/>
          </p:cNvSpPr>
          <p:nvPr/>
        </p:nvSpPr>
        <p:spPr>
          <a:xfrm>
            <a:off x="2326170" y="914749"/>
            <a:ext cx="4647508" cy="4296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vrijeme pred ekranom</a:t>
            </a:r>
          </a:p>
          <a:p>
            <a:pPr marL="0" indent="0">
              <a:buNone/>
            </a:pPr>
            <a:r>
              <a:rPr lang="hr-HR" sz="2000" i="1" dirty="0"/>
              <a:t>kvalitetno provedeno vrijeme</a:t>
            </a:r>
          </a:p>
          <a:p>
            <a:pPr marL="0" indent="0">
              <a:buNone/>
            </a:pPr>
            <a:r>
              <a:rPr lang="hr-HR" sz="2000" i="1" dirty="0"/>
              <a:t>briga o djetetu</a:t>
            </a:r>
          </a:p>
          <a:p>
            <a:pPr marL="0" indent="0">
              <a:buNone/>
            </a:pPr>
            <a:r>
              <a:rPr lang="hr-HR" sz="2000" i="1" dirty="0"/>
              <a:t>prosječna dob</a:t>
            </a:r>
          </a:p>
          <a:p>
            <a:pPr marL="0" indent="0">
              <a:buNone/>
            </a:pPr>
            <a:r>
              <a:rPr lang="hr-HR" sz="2000" i="1" dirty="0"/>
              <a:t>dijeliti</a:t>
            </a:r>
          </a:p>
          <a:p>
            <a:pPr marL="0" indent="0">
              <a:buNone/>
            </a:pPr>
            <a:r>
              <a:rPr lang="hr-HR" sz="2000" i="1" dirty="0"/>
              <a:t>vani, izvan kuće</a:t>
            </a:r>
          </a:p>
          <a:p>
            <a:pPr marL="0" indent="0">
              <a:buNone/>
            </a:pPr>
            <a:r>
              <a:rPr lang="hr-HR" sz="2000" i="1" dirty="0"/>
              <a:t>dužnosti</a:t>
            </a:r>
          </a:p>
          <a:p>
            <a:pPr marL="0" indent="0">
              <a:buNone/>
            </a:pPr>
            <a:r>
              <a:rPr lang="hr-HR" sz="2000" i="1" dirty="0"/>
              <a:t>prikladno</a:t>
            </a:r>
          </a:p>
          <a:p>
            <a:pPr marL="0" indent="0">
              <a:buNone/>
            </a:pPr>
            <a:r>
              <a:rPr lang="hr-HR" sz="2000" i="1" dirty="0"/>
              <a:t>neoženjen/neudana</a:t>
            </a:r>
          </a:p>
          <a:p>
            <a:pPr marL="0" indent="0">
              <a:buNone/>
            </a:pPr>
            <a:r>
              <a:rPr lang="hr-HR" sz="2000" i="1" dirty="0"/>
              <a:t>kućanstvo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30491E-0A2E-4B14-B72E-E0EDB2E4D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915" y="1893826"/>
            <a:ext cx="7310781" cy="20718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321080E-D67A-4CF5-A7B0-C42A88E01564}"/>
              </a:ext>
            </a:extLst>
          </p:cNvPr>
          <p:cNvSpPr txBox="1">
            <a:spLocks/>
          </p:cNvSpPr>
          <p:nvPr/>
        </p:nvSpPr>
        <p:spPr>
          <a:xfrm>
            <a:off x="7103327" y="648517"/>
            <a:ext cx="4875909" cy="2519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4, f</a:t>
            </a:r>
            <a:r>
              <a:rPr lang="en-US" sz="2000" b="1" dirty="0"/>
              <a:t>ill in with the right preposition: for, with, to (2x), at</a:t>
            </a:r>
            <a:r>
              <a:rPr lang="hr-HR" sz="2000" b="1" dirty="0"/>
              <a:t>. </a:t>
            </a:r>
          </a:p>
          <a:p>
            <a:pPr marL="0" indent="0">
              <a:buNone/>
            </a:pPr>
            <a:r>
              <a:rPr lang="hr-HR" sz="2000" i="1" dirty="0"/>
              <a:t>Nadopuni tekst ispravnim prijedlozima. 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747ECEAD-8BB2-422E-AD26-BB1705E2F768}"/>
              </a:ext>
            </a:extLst>
          </p:cNvPr>
          <p:cNvSpPr txBox="1">
            <a:spLocks/>
          </p:cNvSpPr>
          <p:nvPr/>
        </p:nvSpPr>
        <p:spPr>
          <a:xfrm>
            <a:off x="7328494" y="2414709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with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98D282F-2E28-4B5A-92AA-DC0FCF38801B}"/>
              </a:ext>
            </a:extLst>
          </p:cNvPr>
          <p:cNvSpPr txBox="1">
            <a:spLocks/>
          </p:cNvSpPr>
          <p:nvPr/>
        </p:nvSpPr>
        <p:spPr>
          <a:xfrm>
            <a:off x="4564745" y="2672228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8835B84-3B4A-4EE8-B4D9-5AE9736AFB6C}"/>
              </a:ext>
            </a:extLst>
          </p:cNvPr>
          <p:cNvSpPr txBox="1">
            <a:spLocks/>
          </p:cNvSpPr>
          <p:nvPr/>
        </p:nvSpPr>
        <p:spPr>
          <a:xfrm>
            <a:off x="8532233" y="2938951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at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F2C4E8E-BF8A-4FF0-8368-968196CE975E}"/>
              </a:ext>
            </a:extLst>
          </p:cNvPr>
          <p:cNvSpPr txBox="1">
            <a:spLocks/>
          </p:cNvSpPr>
          <p:nvPr/>
        </p:nvSpPr>
        <p:spPr>
          <a:xfrm>
            <a:off x="9458359" y="3205673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B1FE57D-8AA4-4953-96F6-1CDA4A3F90BF}"/>
              </a:ext>
            </a:extLst>
          </p:cNvPr>
          <p:cNvSpPr txBox="1">
            <a:spLocks/>
          </p:cNvSpPr>
          <p:nvPr/>
        </p:nvSpPr>
        <p:spPr>
          <a:xfrm>
            <a:off x="7721214" y="3463192"/>
            <a:ext cx="144320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60B46B6-98C8-4A60-957C-3C714B3E082E}"/>
              </a:ext>
            </a:extLst>
          </p:cNvPr>
          <p:cNvSpPr txBox="1">
            <a:spLocks/>
          </p:cNvSpPr>
          <p:nvPr/>
        </p:nvSpPr>
        <p:spPr>
          <a:xfrm>
            <a:off x="4649924" y="4413133"/>
            <a:ext cx="6614065" cy="5264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to spend time with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due to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/>
              <a:t>o</a:t>
            </a:r>
            <a:r>
              <a:rPr lang="hr-HR" sz="2000" b="1" dirty="0"/>
              <a:t> </a:t>
            </a:r>
            <a:r>
              <a:rPr lang="en-US" sz="2000" b="1" dirty="0"/>
              <a:t>reach somebody at any time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be exposed to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/>
              <a:t>o</a:t>
            </a:r>
            <a:r>
              <a:rPr lang="hr-HR" sz="2000" b="1" dirty="0"/>
              <a:t> </a:t>
            </a:r>
            <a:r>
              <a:rPr lang="en-US" sz="2000" b="1" dirty="0"/>
              <a:t>be suitable for</a:t>
            </a:r>
            <a:endParaRPr lang="hr-HR" sz="20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4232F62-607E-43B4-99D0-9F7AC5FF8F24}"/>
              </a:ext>
            </a:extLst>
          </p:cNvPr>
          <p:cNvSpPr txBox="1">
            <a:spLocks/>
          </p:cNvSpPr>
          <p:nvPr/>
        </p:nvSpPr>
        <p:spPr>
          <a:xfrm>
            <a:off x="8094702" y="4430378"/>
            <a:ext cx="6614065" cy="5264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provoditi vrijeme sa</a:t>
            </a:r>
          </a:p>
          <a:p>
            <a:pPr marL="0" indent="0">
              <a:buNone/>
            </a:pPr>
            <a:r>
              <a:rPr lang="hr-HR" sz="2000" i="1" dirty="0"/>
              <a:t>zbog, kao posljedica</a:t>
            </a:r>
          </a:p>
          <a:p>
            <a:pPr marL="0" indent="0">
              <a:buNone/>
            </a:pPr>
            <a:r>
              <a:rPr lang="hr-HR" sz="2000" i="1" dirty="0"/>
              <a:t>doći do nekoga u bilo koje vrijeme</a:t>
            </a:r>
          </a:p>
          <a:p>
            <a:pPr marL="0" indent="0">
              <a:buNone/>
            </a:pPr>
            <a:r>
              <a:rPr lang="hr-HR" sz="2000" i="1" dirty="0"/>
              <a:t>biti izložen nečemu</a:t>
            </a:r>
          </a:p>
          <a:p>
            <a:pPr marL="0" indent="0">
              <a:buNone/>
            </a:pPr>
            <a:r>
              <a:rPr lang="hr-HR" sz="2000" i="1" dirty="0"/>
              <a:t>biti prikladno za nekoga</a:t>
            </a:r>
          </a:p>
        </p:txBody>
      </p:sp>
    </p:spTree>
    <p:extLst>
      <p:ext uri="{BB962C8B-B14F-4D97-AF65-F5344CB8AC3E}">
        <p14:creationId xmlns:p14="http://schemas.microsoft.com/office/powerpoint/2010/main" val="422464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 build="p"/>
      <p:bldP spid="7" grpId="0" build="p"/>
      <p:bldP spid="8" grpId="0" build="p"/>
      <p:bldP spid="9" grpId="0" build="p"/>
      <p:bldP spid="10" grpId="0" build="p"/>
      <p:bldP spid="11" grpId="0"/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6BFB55-AB3A-4C18-8FAE-E3664C90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2674" y="636801"/>
            <a:ext cx="6341125" cy="398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EA4478F-12CA-4225-8F02-AFD946883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07" y="636800"/>
            <a:ext cx="4186410" cy="5584399"/>
          </a:xfrm>
          <a:prstGeom prst="rect">
            <a:avLst/>
          </a:prstGeom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718FF3D2-6816-42B0-822B-02DA9A789822}"/>
              </a:ext>
            </a:extLst>
          </p:cNvPr>
          <p:cNvSpPr txBox="1">
            <a:spLocks/>
          </p:cNvSpPr>
          <p:nvPr/>
        </p:nvSpPr>
        <p:spPr>
          <a:xfrm>
            <a:off x="5012674" y="1035587"/>
            <a:ext cx="6019800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U prvom zadatku nadopuni tekst ponuđenim riječima.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255B4FC-89B0-4357-9C41-9F0792D7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385" y="1434373"/>
            <a:ext cx="9377724" cy="45130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4729A50-9466-49B4-BB35-0B2C6686DD65}"/>
              </a:ext>
            </a:extLst>
          </p:cNvPr>
          <p:cNvSpPr txBox="1">
            <a:spLocks/>
          </p:cNvSpPr>
          <p:nvPr/>
        </p:nvSpPr>
        <p:spPr>
          <a:xfrm>
            <a:off x="4431534" y="2661139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>
                <a:solidFill>
                  <a:srgbClr val="FF0000"/>
                </a:solidFill>
              </a:rPr>
              <a:t>single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1A9B78-067B-4C2D-B624-8CB145C0706C}"/>
              </a:ext>
            </a:extLst>
          </p:cNvPr>
          <p:cNvSpPr txBox="1">
            <a:spLocks/>
          </p:cNvSpPr>
          <p:nvPr/>
        </p:nvSpPr>
        <p:spPr>
          <a:xfrm>
            <a:off x="3050292" y="3019295"/>
            <a:ext cx="116503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of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0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889F66-CCBB-4BC4-8656-0552E49AE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040" y="179705"/>
            <a:ext cx="6019800" cy="521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" y="0"/>
            <a:ext cx="5108448" cy="6858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30EE1A-D0BF-4061-8748-B91F9ED88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30" y="2247440"/>
            <a:ext cx="6500745" cy="37347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273039" y="752703"/>
            <a:ext cx="6751669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6,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r</a:t>
            </a:r>
            <a:r>
              <a:rPr lang="en-US" sz="2000" b="1" dirty="0" err="1"/>
              <a:t>ead</a:t>
            </a:r>
            <a:r>
              <a:rPr lang="en-US" sz="2000" b="1" dirty="0"/>
              <a:t> the statements.</a:t>
            </a:r>
            <a:r>
              <a:rPr lang="hr-HR" sz="2000" b="1" dirty="0"/>
              <a:t> </a:t>
            </a:r>
            <a:r>
              <a:rPr lang="en-US" sz="2000" b="1" dirty="0"/>
              <a:t>Do the statements apply to you and your</a:t>
            </a:r>
            <a:r>
              <a:rPr lang="hr-HR" sz="2000" b="1" dirty="0"/>
              <a:t> </a:t>
            </a:r>
            <a:r>
              <a:rPr lang="en-US" sz="2000" b="1" dirty="0"/>
              <a:t>parents or caretakers?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Vrijede li ove izjave i za tebe i tvoje roditelje/skrbnike?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0E75839-EAF9-4ECE-B734-63EBF894D998}"/>
              </a:ext>
            </a:extLst>
          </p:cNvPr>
          <p:cNvSpPr txBox="1">
            <a:spLocks/>
          </p:cNvSpPr>
          <p:nvPr/>
        </p:nvSpPr>
        <p:spPr>
          <a:xfrm>
            <a:off x="7195649" y="3497529"/>
            <a:ext cx="4701221" cy="3360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Moji roditelji su odgovorni za moje ponašanje.</a:t>
            </a:r>
          </a:p>
          <a:p>
            <a:pPr marL="0" indent="0">
              <a:buNone/>
            </a:pPr>
            <a:r>
              <a:rPr lang="hr-HR" sz="2000" i="1" dirty="0"/>
              <a:t>Roditelji moraju prisiliti djecu da uče.</a:t>
            </a:r>
          </a:p>
          <a:p>
            <a:pPr marL="0" indent="0">
              <a:buNone/>
            </a:pPr>
            <a:r>
              <a:rPr lang="hr-HR" sz="2000" i="1" dirty="0"/>
              <a:t>Moji roditelji poštuju moje odluke.</a:t>
            </a:r>
          </a:p>
          <a:p>
            <a:pPr marL="0" indent="0">
              <a:buNone/>
            </a:pPr>
            <a:r>
              <a:rPr lang="hr-HR" sz="2000" i="1" dirty="0"/>
              <a:t>Roditelji uvijek moraju znati gdje su im djeca.</a:t>
            </a:r>
          </a:p>
          <a:p>
            <a:pPr marL="0" indent="0">
              <a:buNone/>
            </a:pPr>
            <a:r>
              <a:rPr lang="hr-HR" sz="2000" i="1" dirty="0"/>
              <a:t>Prevelika očekivanja djecu čine umornima i tužnima.</a:t>
            </a:r>
          </a:p>
        </p:txBody>
      </p:sp>
    </p:spTree>
    <p:extLst>
      <p:ext uri="{BB962C8B-B14F-4D97-AF65-F5344CB8AC3E}">
        <p14:creationId xmlns:p14="http://schemas.microsoft.com/office/powerpoint/2010/main" val="14895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A670481A-A170-422E-8A25-A9EA3DE3C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33" y="1873619"/>
            <a:ext cx="7134168" cy="47254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4F85E63-BF79-4466-B38D-804ADACC1B4D}"/>
              </a:ext>
            </a:extLst>
          </p:cNvPr>
          <p:cNvSpPr txBox="1">
            <a:spLocks/>
          </p:cNvSpPr>
          <p:nvPr/>
        </p:nvSpPr>
        <p:spPr>
          <a:xfrm>
            <a:off x="247133" y="258896"/>
            <a:ext cx="7134168" cy="174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7, r</a:t>
            </a:r>
            <a:r>
              <a:rPr lang="en-US" sz="2000" b="1" dirty="0" err="1"/>
              <a:t>ead</a:t>
            </a:r>
            <a:r>
              <a:rPr lang="en-US" sz="2000" b="1" dirty="0"/>
              <a:t> these personality traits. Decide how important</a:t>
            </a:r>
            <a:r>
              <a:rPr lang="hr-HR" sz="2000" b="1" dirty="0"/>
              <a:t> </a:t>
            </a:r>
            <a:r>
              <a:rPr lang="en-US" sz="2000" b="1" dirty="0"/>
              <a:t>they are for being a good parent.</a:t>
            </a:r>
            <a:endParaRPr lang="hr-HR" sz="2000" b="1" dirty="0"/>
          </a:p>
          <a:p>
            <a:pPr marL="0" indent="0">
              <a:buNone/>
            </a:pPr>
            <a:r>
              <a:rPr lang="hr-HR" sz="2000" i="1" dirty="0"/>
              <a:t>Pročitaj osobine u prvom stupcu tablice i razmisli o tome koje je pojedina osobina važna kako bi netko bio dobar roditelj!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1DF1F61A-E8E2-45C9-BC56-E0371C8AA272}"/>
              </a:ext>
            </a:extLst>
          </p:cNvPr>
          <p:cNvSpPr txBox="1">
            <a:spLocks/>
          </p:cNvSpPr>
          <p:nvPr/>
        </p:nvSpPr>
        <p:spPr>
          <a:xfrm>
            <a:off x="7733841" y="180689"/>
            <a:ext cx="4211026" cy="544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/>
              <a:t>Prepoznaješ li sve riječi iz zadatka?</a:t>
            </a:r>
          </a:p>
          <a:p>
            <a:pPr marL="0" indent="0">
              <a:buNone/>
            </a:pPr>
            <a:r>
              <a:rPr lang="hr-HR" sz="2000" b="1" dirty="0"/>
              <a:t>f</a:t>
            </a:r>
            <a:r>
              <a:rPr lang="en-US" sz="2000" b="1" dirty="0" err="1"/>
              <a:t>lexible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caring</a:t>
            </a:r>
          </a:p>
          <a:p>
            <a:pPr marL="0" indent="0">
              <a:buNone/>
            </a:pPr>
            <a:r>
              <a:rPr lang="hr-HR" sz="2000" b="1" dirty="0"/>
              <a:t>o</a:t>
            </a:r>
            <a:r>
              <a:rPr lang="en-US" sz="2000" b="1" dirty="0" err="1"/>
              <a:t>rganized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p</a:t>
            </a:r>
            <a:r>
              <a:rPr lang="en-US" sz="2000" b="1" dirty="0" err="1"/>
              <a:t>atient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/>
              <a:t>arm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g</a:t>
            </a:r>
            <a:r>
              <a:rPr lang="en-US" sz="2000" b="1" dirty="0" err="1"/>
              <a:t>enerous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o</a:t>
            </a:r>
            <a:r>
              <a:rPr lang="en-US" sz="2000" b="1" dirty="0" err="1"/>
              <a:t>ptimistic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p</a:t>
            </a:r>
            <a:r>
              <a:rPr lang="en-US" sz="2000" b="1" dirty="0" err="1"/>
              <a:t>unctual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eliable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cheerful</a:t>
            </a: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459EC19-3947-44E2-974A-1B17AB5A4287}"/>
              </a:ext>
            </a:extLst>
          </p:cNvPr>
          <p:cNvSpPr txBox="1">
            <a:spLocks/>
          </p:cNvSpPr>
          <p:nvPr/>
        </p:nvSpPr>
        <p:spPr>
          <a:xfrm>
            <a:off x="9404732" y="1232050"/>
            <a:ext cx="2787268" cy="4296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fleksibilan</a:t>
            </a:r>
          </a:p>
          <a:p>
            <a:pPr marL="0" indent="0">
              <a:buNone/>
            </a:pPr>
            <a:r>
              <a:rPr lang="hr-HR" sz="2000" i="1" dirty="0"/>
              <a:t>brižan</a:t>
            </a:r>
          </a:p>
          <a:p>
            <a:pPr marL="0" indent="0">
              <a:buNone/>
            </a:pPr>
            <a:r>
              <a:rPr lang="hr-HR" sz="2000" i="1" dirty="0"/>
              <a:t>organiziran</a:t>
            </a:r>
          </a:p>
          <a:p>
            <a:pPr marL="0" indent="0">
              <a:buNone/>
            </a:pPr>
            <a:r>
              <a:rPr lang="hr-HR" sz="2000" i="1" dirty="0"/>
              <a:t>strpljiv</a:t>
            </a:r>
          </a:p>
          <a:p>
            <a:pPr marL="0" indent="0">
              <a:buNone/>
            </a:pPr>
            <a:r>
              <a:rPr lang="hr-HR" sz="2000" i="1" dirty="0"/>
              <a:t>topao, drag</a:t>
            </a:r>
          </a:p>
          <a:p>
            <a:pPr marL="0" indent="0">
              <a:buNone/>
            </a:pPr>
            <a:r>
              <a:rPr lang="hr-HR" sz="2000" i="1" dirty="0"/>
              <a:t>velikodušan</a:t>
            </a:r>
          </a:p>
          <a:p>
            <a:pPr marL="0" indent="0">
              <a:buNone/>
            </a:pPr>
            <a:r>
              <a:rPr lang="hr-HR" sz="2000" i="1" dirty="0"/>
              <a:t>optimističan, pozitivan</a:t>
            </a:r>
          </a:p>
          <a:p>
            <a:pPr marL="0" indent="0">
              <a:buNone/>
            </a:pPr>
            <a:r>
              <a:rPr lang="hr-HR" sz="2000" i="1" dirty="0"/>
              <a:t>točan</a:t>
            </a:r>
          </a:p>
          <a:p>
            <a:pPr marL="0" indent="0">
              <a:buNone/>
            </a:pPr>
            <a:r>
              <a:rPr lang="hr-HR" sz="2000" i="1" dirty="0"/>
              <a:t>pouzdan</a:t>
            </a:r>
          </a:p>
          <a:p>
            <a:pPr marL="0" indent="0">
              <a:buNone/>
            </a:pPr>
            <a:r>
              <a:rPr lang="hr-HR" sz="2000" i="1" dirty="0"/>
              <a:t>veseo, radostan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CADB142-386C-4A52-9491-06B88356B0BC}"/>
              </a:ext>
            </a:extLst>
          </p:cNvPr>
          <p:cNvSpPr txBox="1">
            <a:spLocks/>
          </p:cNvSpPr>
          <p:nvPr/>
        </p:nvSpPr>
        <p:spPr>
          <a:xfrm>
            <a:off x="7733841" y="5365830"/>
            <a:ext cx="3850165" cy="242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Ove riječi uvježbaj i na sljedećoj poveznici:</a:t>
            </a:r>
          </a:p>
          <a:p>
            <a:pPr marL="0" indent="0">
              <a:buNone/>
            </a:pPr>
            <a:r>
              <a:rPr lang="hr-HR" sz="2000" dirty="0">
                <a:hlinkClick r:id="rId3"/>
              </a:rPr>
              <a:t>https://learningapps.org/watch?v=p48gvkepj20</a:t>
            </a:r>
            <a:endParaRPr lang="hr-HR" sz="2000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6077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p"/>
      <p:bldP spid="6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678</Words>
  <Application>Microsoft Office PowerPoint</Application>
  <PresentationFormat>Široki zaslon</PresentationFormat>
  <Paragraphs>125</Paragraphs>
  <Slides>12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Tema sustava Office</vt:lpstr>
      <vt:lpstr>UNIT 1;  With you from the start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81</cp:revision>
  <dcterms:created xsi:type="dcterms:W3CDTF">2020-09-12T11:20:19Z</dcterms:created>
  <dcterms:modified xsi:type="dcterms:W3CDTF">2020-09-27T06:33:03Z</dcterms:modified>
</cp:coreProperties>
</file>